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429000"/>
            <a:ext cx="6400800" cy="1600200"/>
          </a:xfrm>
        </p:spPr>
        <p:txBody>
          <a:bodyPr/>
          <a:lstStyle/>
          <a:p>
            <a:pPr lvl="0"/>
            <a:r>
              <a:rPr lang="ru-RU" sz="3200" dirty="0">
                <a:solidFill>
                  <a:srgbClr val="000000"/>
                </a:solidFill>
                <a:latin typeface="Arial" pitchFamily="18"/>
                <a:ea typeface="MS Gothic" pitchFamily="2"/>
                <a:cs typeface="Tahoma" pitchFamily="2"/>
              </a:rPr>
              <a:t>(1803-1858)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Александр Львович </a:t>
            </a:r>
            <a:r>
              <a:rPr lang="ru-RU" sz="4400" dirty="0" err="1"/>
              <a:t>Гурилёв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82980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716016" y="188640"/>
            <a:ext cx="4427984" cy="6552728"/>
          </a:xfrm>
        </p:spPr>
        <p:txBody>
          <a:bodyPr>
            <a:normAutofit fontScale="92500" lnSpcReduction="10000"/>
          </a:bodyPr>
          <a:lstStyle/>
          <a:p>
            <a:pPr lvl="0" algn="just"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Александр Львович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Гурилёв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 вошёл в историю русской музыки как автор лирических романсов.   Родился он в Москве 3 сентября 1803 года в семье крепостного музыканта Льва Степановича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Гурилева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, известного как композитора.</a:t>
            </a:r>
          </a:p>
          <a:p>
            <a:pPr lvl="0" algn="just"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  Его отец руководил крепостным оркестром графа В. Орлова в подмосковном имении Отрада и стал для него первым учителем.</a:t>
            </a:r>
          </a:p>
          <a:p>
            <a:pPr lvl="0" algn="just"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 В дальнейшем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Гурилёв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занимался у известнейших московских педагогов - Дж.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Филда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и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И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.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Геништы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, преподававших игру на фортепиано и теорию музыки в семействе Орловых.</a:t>
            </a:r>
          </a:p>
          <a:p>
            <a:pPr lvl="0" algn="just"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С ранних лет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Гурилёв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играл в оркестре графа на скрипке и альте, а позднее стал участником квартета известного любителя музыки князя Н. Голицына.</a:t>
            </a:r>
          </a:p>
          <a:p>
            <a:pPr lvl="0" algn="just"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Детство и юность будущего композитора проходили в нелёгких условиях усадебного крепостного быта. В 1831 году после смерти графа он вместе с отцом получил вольную и приписался к обществу Московской ремесленной управы.</a:t>
            </a:r>
          </a:p>
          <a:p>
            <a:pPr lvl="0" algn="just">
              <a:spcBef>
                <a:spcPts val="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С этого времени началась его активная деятельность в качестве композитора, пианиста и педагога.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lum/>
            <a:alphaModFix/>
          </a:blip>
          <a:srcRect l="7878" r="-7878"/>
          <a:stretch/>
        </p:blipFill>
        <p:spPr>
          <a:xfrm>
            <a:off x="-1116632" y="116632"/>
            <a:ext cx="6408712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467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 rotWithShape="1">
          <a:blip r:embed="rId2">
            <a:lum/>
            <a:alphaModFix/>
          </a:blip>
          <a:srcRect l="-5316" r="5316"/>
          <a:stretch/>
        </p:blipFill>
        <p:spPr>
          <a:xfrm>
            <a:off x="-1298050" y="0"/>
            <a:ext cx="5268828" cy="68558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936173" y="0"/>
            <a:ext cx="5207828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 sz="20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7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</a:t>
            </a:r>
            <a:r>
              <a:rPr lang="ru-RU" sz="1700" dirty="0" smtClean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Романсы </a:t>
            </a:r>
            <a:r>
              <a:rPr lang="ru-RU" sz="1700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Гурилёва</a:t>
            </a:r>
            <a:r>
              <a:rPr lang="ru-RU" sz="17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прочно вошли в русский городской быт самых широких слоёв населения. Но, несмотря на успех, он провёл всю жизнь в тяжёлых материальных условиях, заставлявших его давать уроки музыки и заниматься нотной корректурой. К концу жизни трудные условия существования привели композитора к серьёзному психическому заболеванию.</a:t>
            </a:r>
          </a:p>
          <a:p>
            <a:pPr lvl="0" algn="just">
              <a:defRPr sz="20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7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Излюбленными вокальными жанрами </a:t>
            </a:r>
            <a:r>
              <a:rPr lang="ru-RU" sz="1700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Гурилёва</a:t>
            </a:r>
            <a:r>
              <a:rPr lang="ru-RU" sz="17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стали элегический романс и популярные тогда романсы в стиле «русской песни». При этом мелодии большинства его произведений берут истоки в национальном фольклоре.</a:t>
            </a:r>
          </a:p>
          <a:p>
            <a:pPr lvl="0" algn="just">
              <a:defRPr sz="20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7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В обоих жанрах преобладают мотивы неразделённой или утраченной любви, томления одиночества, стремления к счастью, грустные размышления о женской доле.</a:t>
            </a:r>
          </a:p>
          <a:p>
            <a:pPr lvl="0" algn="just">
              <a:defRPr sz="20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7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     Слушая романсы </a:t>
            </a:r>
            <a:r>
              <a:rPr lang="ru-RU" sz="1700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Гурилева</a:t>
            </a:r>
            <a:r>
              <a:rPr lang="ru-RU" sz="17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, как будто окунаешься в эмоциональную жизнь его современников. И этот мир нам, живущим спустя многие годы, оказывается созвучен и понятен.</a:t>
            </a:r>
          </a:p>
          <a:p>
            <a:endParaRPr lang="ru-RU" sz="1700" dirty="0"/>
          </a:p>
        </p:txBody>
      </p:sp>
      <p:sp>
        <p:nvSpPr>
          <p:cNvPr id="4" name="TextBox 3"/>
          <p:cNvSpPr txBox="1"/>
          <p:nvPr/>
        </p:nvSpPr>
        <p:spPr>
          <a:xfrm>
            <a:off x="5830626" y="5202057"/>
            <a:ext cx="33123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 sz="20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i="1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На мягком аккорде певучее слово,</a:t>
            </a:r>
          </a:p>
          <a:p>
            <a:pPr lvl="0" algn="ctr">
              <a:defRPr sz="20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i="1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Качнулось и хлынуло тёплой волной,</a:t>
            </a:r>
          </a:p>
          <a:p>
            <a:pPr lvl="0" algn="ctr">
              <a:defRPr sz="20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1600" i="1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imes New Roman" pitchFamily="18"/>
              </a:rPr>
              <a:t>Строфа, за мелодией следуя снова,</a:t>
            </a:r>
          </a:p>
          <a:p>
            <a:pPr lvl="0" algn="ctr"/>
            <a:r>
              <a:rPr lang="ru-RU" sz="1600" i="1" dirty="0" smtClean="0">
                <a:solidFill>
                  <a:srgbClr val="000000"/>
                </a:solidFill>
                <a:latin typeface="Times New Roman" pitchFamily="18"/>
                <a:ea typeface="MS Gothic" pitchFamily="2"/>
                <a:cs typeface="Times New Roman" pitchFamily="18"/>
              </a:rPr>
              <a:t>Старинным </a:t>
            </a:r>
            <a:r>
              <a:rPr lang="ru-RU" sz="1600" i="1" dirty="0">
                <a:solidFill>
                  <a:srgbClr val="000000"/>
                </a:solidFill>
                <a:latin typeface="Times New Roman" pitchFamily="18"/>
                <a:ea typeface="MS Gothic" pitchFamily="2"/>
                <a:cs typeface="Times New Roman" pitchFamily="18"/>
              </a:rPr>
              <a:t>романсом плывёт надо мной…</a:t>
            </a:r>
          </a:p>
          <a:p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237052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0</TotalTime>
  <Words>326</Words>
  <Application>Microsoft Office PowerPoint</Application>
  <PresentationFormat>Экран 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Справедливость</vt:lpstr>
      <vt:lpstr>Александр Львович Гурилёв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Львович Гурилёв</dc:title>
  <dc:creator>user</dc:creator>
  <cp:lastModifiedBy>user</cp:lastModifiedBy>
  <cp:revision>1</cp:revision>
  <dcterms:created xsi:type="dcterms:W3CDTF">2015-06-03T11:48:34Z</dcterms:created>
  <dcterms:modified xsi:type="dcterms:W3CDTF">2015-06-03T11:57:38Z</dcterms:modified>
</cp:coreProperties>
</file>